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96" r:id="rId2"/>
    <p:sldId id="403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A5077BB-B6C7-4F19-AEAE-04F85C543819}">
          <p14:sldIdLst>
            <p14:sldId id="396"/>
            <p14:sldId id="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CCC"/>
    <a:srgbClr val="0000FF"/>
    <a:srgbClr val="FF66FF"/>
    <a:srgbClr val="FFCCFF"/>
    <a:srgbClr val="FFFFCC"/>
    <a:srgbClr val="CCFFFF"/>
    <a:srgbClr val="6600FF"/>
    <a:srgbClr val="99FF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64" autoAdjust="0"/>
    <p:restoredTop sz="94660"/>
  </p:normalViewPr>
  <p:slideViewPr>
    <p:cSldViewPr>
      <p:cViewPr>
        <p:scale>
          <a:sx n="100" d="100"/>
          <a:sy n="100" d="100"/>
        </p:scale>
        <p:origin x="648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88AE9-EB26-4C9A-B647-5E9D45BD5822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DDDDA-CE54-49F9-A451-C354BDA4B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811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47D10-99E3-4D0F-85D3-BEC6DE5AA00B}" type="datetimeFigureOut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FA6CA-2FF2-4C9F-BAB6-7FD3A5E926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08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6A49-78F4-4ABE-ABD0-4B1AF716A01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05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7AE0-1EAB-44E2-A794-01FA93B4CF69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3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D6BD-B80E-49CB-8720-B3B336465536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4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48EF-6C99-4144-86E7-222C9B31857F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23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8FBA-EC3B-4E85-BACD-6C5D2520AD49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73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2C6A-0F47-41B4-95D9-A8531917FBD5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98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2EC-5B27-4994-BF07-674CE19A9C8D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06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A96A-3166-40C6-AB4B-FB69D4C1CB9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7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AAB9-0B06-4718-8715-FAF25E06C898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06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1" y="364072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4" y="1913472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0F43-9BBD-4CE1-AC54-14DE30AFAA30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00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A1C2-E565-4A8C-A92E-8EA25904882A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49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23477-26ED-4947-83F7-76EE0B45DDF8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E55C-E1E3-4F07-A798-2C428483A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53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/>
          <p:nvPr/>
        </p:nvPicPr>
        <p:blipFill rotWithShape="1">
          <a:blip r:embed="rId2"/>
          <a:srcRect l="16905" t="5205" r="33876" b="2051"/>
          <a:stretch/>
        </p:blipFill>
        <p:spPr>
          <a:xfrm>
            <a:off x="3501008" y="2150988"/>
            <a:ext cx="2762250" cy="4163703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3459695" y="2144564"/>
            <a:ext cx="2803563" cy="417012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 rot="17891785">
            <a:off x="3203532" y="2828719"/>
            <a:ext cx="284640" cy="405705"/>
          </a:xfrm>
          <a:prstGeom prst="down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29135" y="19352"/>
            <a:ext cx="6099379" cy="664216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かんたん</a:t>
            </a:r>
            <a:r>
              <a:rPr lang="ja-JP" altLang="en-US" dirty="0" smtClean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！化学物質のリスクアセスメント</a:t>
            </a:r>
            <a:endParaRPr lang="en-US" altLang="ja-JP" dirty="0" smtClean="0">
              <a:solidFill>
                <a:srgbClr val="0000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 smtClean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～厚生労働省版コントロール・バンディング～</a:t>
            </a:r>
            <a:endParaRPr lang="ja-JP" altLang="en-US" sz="3200" dirty="0">
              <a:solidFill>
                <a:srgbClr val="0000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/>
          <p:nvPr/>
        </p:nvPicPr>
        <p:blipFill rotWithShape="1">
          <a:blip r:embed="rId3"/>
          <a:srcRect l="13565" t="7575" r="13708" b="7036"/>
          <a:stretch/>
        </p:blipFill>
        <p:spPr>
          <a:xfrm>
            <a:off x="246820" y="899592"/>
            <a:ext cx="2971800" cy="279082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379196" y="755576"/>
            <a:ext cx="3049318" cy="122371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 marL="174625" indent="-174625">
              <a:lnSpc>
                <a:spcPct val="110000"/>
              </a:lnSpc>
              <a:defRPr sz="13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①「職場のあんぜんサイト」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にアクセスします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6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「化学物質のリスクアセスメント実施支援」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endParaRPr lang="ja-JP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2471585" y="2689803"/>
            <a:ext cx="736031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>
            <a:stCxn id="2" idx="7"/>
            <a:endCxn id="9" idx="1"/>
          </p:cNvCxnSpPr>
          <p:nvPr/>
        </p:nvCxnSpPr>
        <p:spPr>
          <a:xfrm flipV="1">
            <a:off x="3099827" y="1367433"/>
            <a:ext cx="279369" cy="135400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238797" y="827584"/>
            <a:ext cx="2968819" cy="286283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661248" y="2797815"/>
            <a:ext cx="602010" cy="5500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7089" y="3779911"/>
            <a:ext cx="2851833" cy="253477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 marL="174625" indent="-174625">
              <a:lnSpc>
                <a:spcPct val="110000"/>
              </a:lnSpc>
              <a:defRPr sz="13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「厚生労働省版コントロール・バンディング」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のツールを選択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「液体・粉体作業」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OR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「粉</a:t>
            </a:r>
            <a:r>
              <a:rPr lang="ja-JP" altLang="en-US" sz="16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じん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作業」のいずれかを選択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以降、「液体・粉体作業」を選択した場合を紹介します。）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4" name="直線コネクタ 23"/>
          <p:cNvCxnSpPr>
            <a:endCxn id="19" idx="3"/>
          </p:cNvCxnSpPr>
          <p:nvPr/>
        </p:nvCxnSpPr>
        <p:spPr>
          <a:xfrm flipV="1">
            <a:off x="3108922" y="3267311"/>
            <a:ext cx="2640488" cy="16393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図 25"/>
          <p:cNvPicPr/>
          <p:nvPr/>
        </p:nvPicPr>
        <p:blipFill rotWithShape="1">
          <a:blip r:embed="rId4"/>
          <a:srcRect t="7480" b="35016"/>
          <a:stretch/>
        </p:blipFill>
        <p:spPr>
          <a:xfrm>
            <a:off x="152246" y="6660232"/>
            <a:ext cx="4638675" cy="2133600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152246" y="6660231"/>
            <a:ext cx="4553533" cy="20850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01008" y="6516216"/>
            <a:ext cx="2906714" cy="20162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 marL="174625" indent="-174625">
              <a:lnSpc>
                <a:spcPct val="110000"/>
              </a:lnSpc>
              <a:defRPr sz="13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③「</a:t>
            </a:r>
            <a:r>
              <a:rPr lang="en-US" altLang="ja-JP" sz="1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」印は必須入力です。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必須入力は、「作業内容」、「作業者数」、「液体・粉体」の別、「化学物質数」です。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次へ」をクリック</a:t>
            </a:r>
            <a:endParaRPr lang="ja-JP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257088" y="7452007"/>
            <a:ext cx="1475631" cy="10804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1760475" y="7236296"/>
            <a:ext cx="1740533" cy="7177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下矢印 21"/>
          <p:cNvSpPr/>
          <p:nvPr/>
        </p:nvSpPr>
        <p:spPr>
          <a:xfrm rot="3308669">
            <a:off x="3137664" y="6224660"/>
            <a:ext cx="284640" cy="405705"/>
          </a:xfrm>
          <a:prstGeom prst="down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34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/>
          <p:nvPr/>
        </p:nvPicPr>
        <p:blipFill rotWithShape="1">
          <a:blip r:embed="rId2"/>
          <a:srcRect t="7557" r="6311" b="15274"/>
          <a:stretch/>
        </p:blipFill>
        <p:spPr>
          <a:xfrm>
            <a:off x="548680" y="467544"/>
            <a:ext cx="5832648" cy="4464496"/>
          </a:xfrm>
          <a:prstGeom prst="rect">
            <a:avLst/>
          </a:prstGeom>
        </p:spPr>
      </p:pic>
      <p:cxnSp>
        <p:nvCxnSpPr>
          <p:cNvPr id="9" name="直線コネクタ 8"/>
          <p:cNvCxnSpPr>
            <a:endCxn id="8" idx="2"/>
          </p:cNvCxnSpPr>
          <p:nvPr/>
        </p:nvCxnSpPr>
        <p:spPr>
          <a:xfrm flipV="1">
            <a:off x="2996952" y="768202"/>
            <a:ext cx="81917" cy="9954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下矢印 15"/>
          <p:cNvSpPr/>
          <p:nvPr/>
        </p:nvSpPr>
        <p:spPr>
          <a:xfrm rot="18295012">
            <a:off x="4110543" y="533393"/>
            <a:ext cx="284640" cy="405705"/>
          </a:xfrm>
          <a:prstGeom prst="down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吹き出し 7"/>
          <p:cNvSpPr/>
          <p:nvPr/>
        </p:nvSpPr>
        <p:spPr>
          <a:xfrm>
            <a:off x="2008658" y="480170"/>
            <a:ext cx="2140421" cy="288032"/>
          </a:xfrm>
          <a:prstGeom prst="wedgeRoundRectCallout">
            <a:avLst>
              <a:gd name="adj1" fmla="val 17383"/>
              <a:gd name="adj2" fmla="val 39777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④「検索」をクリックすると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4114005" y="2771800"/>
            <a:ext cx="2700300" cy="1152128"/>
          </a:xfrm>
          <a:prstGeom prst="wedgeRoundRectCallout">
            <a:avLst>
              <a:gd name="adj1" fmla="val -20572"/>
              <a:gd name="adj2" fmla="val -49620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⑤</a:t>
            </a:r>
            <a:r>
              <a:rPr lang="en-US" altLang="ja-JP" sz="1400" dirty="0" smtClean="0">
                <a:solidFill>
                  <a:schemeClr val="tx1"/>
                </a:solidFill>
              </a:rPr>
              <a:t>SDS</a:t>
            </a:r>
            <a:r>
              <a:rPr lang="ja-JP" altLang="en-US" sz="1400" dirty="0" smtClean="0">
                <a:solidFill>
                  <a:schemeClr val="tx1"/>
                </a:solidFill>
              </a:rPr>
              <a:t>を参考に「</a:t>
            </a:r>
            <a:r>
              <a:rPr lang="en-US" altLang="ja-JP" sz="1400" dirty="0" smtClean="0">
                <a:solidFill>
                  <a:schemeClr val="tx1"/>
                </a:solidFill>
              </a:rPr>
              <a:t>CAS</a:t>
            </a:r>
            <a:r>
              <a:rPr lang="ja-JP" altLang="en-US" sz="1400" dirty="0" smtClean="0">
                <a:solidFill>
                  <a:schemeClr val="tx1"/>
                </a:solidFill>
              </a:rPr>
              <a:t>番号」を直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接入力するか、化学物質名の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一部を入力して検索する。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該当する化学物質をクリック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4278733" y="969056"/>
            <a:ext cx="1185421" cy="3491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 flipH="1" flipV="1">
            <a:off x="5460731" y="1143653"/>
            <a:ext cx="1064613" cy="17459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6525344" y="1318251"/>
            <a:ext cx="1" cy="145354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074744" y="3995936"/>
            <a:ext cx="3666624" cy="576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 marL="174625" indent="-174625">
              <a:lnSpc>
                <a:spcPct val="110000"/>
              </a:lnSpc>
              <a:defRPr sz="13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⑥「反映」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をクリックすると、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GHS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分類区分、沸点が自動的に入力される。</a:t>
            </a:r>
            <a:endParaRPr lang="ja-JP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H="1" flipV="1">
            <a:off x="3284984" y="1835696"/>
            <a:ext cx="648073" cy="21602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15703" y="4644008"/>
            <a:ext cx="4033376" cy="576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 marL="174625" indent="-174625">
              <a:lnSpc>
                <a:spcPct val="110000"/>
              </a:lnSpc>
              <a:defRPr sz="13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</a:t>
            </a:r>
            <a:r>
              <a:rPr lang="ja-JP" altLang="en-US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15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の「取扱温度」、「取扱量単位」を入力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　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へ」をクリック</a:t>
            </a:r>
            <a:endParaRPr lang="ja-JP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546423" y="2198812"/>
            <a:ext cx="1656184" cy="5009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/>
          <p:cNvCxnSpPr>
            <a:endCxn id="32" idx="3"/>
          </p:cNvCxnSpPr>
          <p:nvPr/>
        </p:nvCxnSpPr>
        <p:spPr>
          <a:xfrm flipV="1">
            <a:off x="476672" y="2626425"/>
            <a:ext cx="312294" cy="201758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図 36"/>
          <p:cNvPicPr/>
          <p:nvPr/>
        </p:nvPicPr>
        <p:blipFill rotWithShape="1">
          <a:blip r:embed="rId3"/>
          <a:srcRect t="8297" r="37169" b="32815"/>
          <a:stretch/>
        </p:blipFill>
        <p:spPr>
          <a:xfrm>
            <a:off x="100785" y="5343526"/>
            <a:ext cx="3526144" cy="2643734"/>
          </a:xfrm>
          <a:prstGeom prst="rect">
            <a:avLst/>
          </a:prstGeom>
        </p:spPr>
      </p:pic>
      <p:pic>
        <p:nvPicPr>
          <p:cNvPr id="38" name="図 37"/>
          <p:cNvPicPr/>
          <p:nvPr/>
        </p:nvPicPr>
        <p:blipFill rotWithShape="1">
          <a:blip r:embed="rId4"/>
          <a:srcRect t="8242" r="37757" b="6723"/>
          <a:stretch/>
        </p:blipFill>
        <p:spPr>
          <a:xfrm>
            <a:off x="3866862" y="5343526"/>
            <a:ext cx="2928740" cy="3200401"/>
          </a:xfrm>
          <a:prstGeom prst="rect">
            <a:avLst/>
          </a:prstGeom>
        </p:spPr>
      </p:pic>
      <p:sp>
        <p:nvSpPr>
          <p:cNvPr id="40" name="正方形/長方形 39"/>
          <p:cNvSpPr/>
          <p:nvPr/>
        </p:nvSpPr>
        <p:spPr>
          <a:xfrm>
            <a:off x="100785" y="5343526"/>
            <a:ext cx="3526144" cy="271243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866862" y="5343526"/>
            <a:ext cx="2874506" cy="320040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下矢印 41"/>
          <p:cNvSpPr/>
          <p:nvPr/>
        </p:nvSpPr>
        <p:spPr>
          <a:xfrm rot="16200000">
            <a:off x="3614948" y="6508063"/>
            <a:ext cx="284640" cy="405705"/>
          </a:xfrm>
          <a:prstGeom prst="down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0644" y="8172400"/>
            <a:ext cx="3666624" cy="576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 marL="174625" indent="-174625">
              <a:lnSpc>
                <a:spcPct val="110000"/>
              </a:lnSpc>
              <a:defRPr sz="13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just">
              <a:lnSpc>
                <a:spcPct val="100000"/>
              </a:lnSpc>
              <a:spcBef>
                <a:spcPts val="800"/>
              </a:spcBef>
            </a:pPr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⑧「リスクレベル」を確認し、「対策シート」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を衛生対策の参考とします。</a:t>
            </a:r>
            <a:endParaRPr lang="en-US" altLang="ja-JP" sz="16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2" name="下矢印 21"/>
          <p:cNvSpPr/>
          <p:nvPr/>
        </p:nvSpPr>
        <p:spPr>
          <a:xfrm>
            <a:off x="1959433" y="5140673"/>
            <a:ext cx="284640" cy="405705"/>
          </a:xfrm>
          <a:prstGeom prst="down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21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123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HGPｺﾞｼｯｸM</vt:lpstr>
      <vt:lpstr>HG丸ｺﾞｼｯｸM-PRO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建災防栃木県支部日光分会 安全講和</dc:title>
  <dc:creator>大貫　重範</dc:creator>
  <cp:lastModifiedBy>大貫重範</cp:lastModifiedBy>
  <cp:revision>248</cp:revision>
  <cp:lastPrinted>2018-08-23T05:06:40Z</cp:lastPrinted>
  <dcterms:created xsi:type="dcterms:W3CDTF">2017-04-20T07:48:03Z</dcterms:created>
  <dcterms:modified xsi:type="dcterms:W3CDTF">2019-06-06T00:40:33Z</dcterms:modified>
</cp:coreProperties>
</file>